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28800425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765"/>
    <a:srgbClr val="170D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50" d="100"/>
          <a:sy n="50" d="100"/>
        </p:scale>
        <p:origin x="112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4FB46-4E11-4C82-9B63-F11EE274C895}" type="datetimeFigureOut">
              <a:rPr lang="en-IL" smtClean="0"/>
              <a:t>16/07/2025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66D12-D1D9-4ECE-8A79-218F5986923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69613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1pPr>
    <a:lvl2pPr marL="1727987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2pPr>
    <a:lvl3pPr marL="3455975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3pPr>
    <a:lvl4pPr marL="5183962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4pPr>
    <a:lvl5pPr marL="6911950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5pPr>
    <a:lvl6pPr marL="8639937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6pPr>
    <a:lvl7pPr marL="10367924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7pPr>
    <a:lvl8pPr marL="12095912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8pPr>
    <a:lvl9pPr marL="13823899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6D12-D1D9-4ECE-8A79-218F59869235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49115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032" y="7070108"/>
            <a:ext cx="24480361" cy="15040222"/>
          </a:xfrm>
        </p:spPr>
        <p:txBody>
          <a:bodyPr anchor="b"/>
          <a:lstStyle>
            <a:lvl1pPr algn="ctr">
              <a:defRPr sz="188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22690338"/>
            <a:ext cx="21600319" cy="10430151"/>
          </a:xfrm>
        </p:spPr>
        <p:txBody>
          <a:bodyPr/>
          <a:lstStyle>
            <a:lvl1pPr marL="0" indent="0" algn="ctr">
              <a:buNone/>
              <a:defRPr sz="7559"/>
            </a:lvl1pPr>
            <a:lvl2pPr marL="1440043" indent="0" algn="ctr">
              <a:buNone/>
              <a:defRPr sz="6299"/>
            </a:lvl2pPr>
            <a:lvl3pPr marL="2880086" indent="0" algn="ctr">
              <a:buNone/>
              <a:defRPr sz="5669"/>
            </a:lvl3pPr>
            <a:lvl4pPr marL="4320129" indent="0" algn="ctr">
              <a:buNone/>
              <a:defRPr sz="5040"/>
            </a:lvl4pPr>
            <a:lvl5pPr marL="5760171" indent="0" algn="ctr">
              <a:buNone/>
              <a:defRPr sz="5040"/>
            </a:lvl5pPr>
            <a:lvl6pPr marL="7200214" indent="0" algn="ctr">
              <a:buNone/>
              <a:defRPr sz="5040"/>
            </a:lvl6pPr>
            <a:lvl7pPr marL="8640257" indent="0" algn="ctr">
              <a:buNone/>
              <a:defRPr sz="5040"/>
            </a:lvl7pPr>
            <a:lvl8pPr marL="10080300" indent="0" algn="ctr">
              <a:buNone/>
              <a:defRPr sz="5040"/>
            </a:lvl8pPr>
            <a:lvl9pPr marL="11520343" indent="0" algn="ctr">
              <a:buNone/>
              <a:defRPr sz="5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6AAB-42F6-4DEB-BC87-5C877A374739}" type="datetimeFigureOut">
              <a:rPr lang="en-IL" smtClean="0"/>
              <a:t>16/07/2025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5DF4E-4684-4A59-903E-8D71AACB5A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83355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6AAB-42F6-4DEB-BC87-5C877A374739}" type="datetimeFigureOut">
              <a:rPr lang="en-IL" smtClean="0"/>
              <a:t>16/07/2025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5DF4E-4684-4A59-903E-8D71AACB5A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88763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6" y="2300034"/>
            <a:ext cx="6210092" cy="366105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31" y="2300034"/>
            <a:ext cx="18270270" cy="366105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6AAB-42F6-4DEB-BC87-5C877A374739}" type="datetimeFigureOut">
              <a:rPr lang="en-IL" smtClean="0"/>
              <a:t>16/07/2025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5DF4E-4684-4A59-903E-8D71AACB5A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5203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6AAB-42F6-4DEB-BC87-5C877A374739}" type="datetimeFigureOut">
              <a:rPr lang="en-IL" smtClean="0"/>
              <a:t>16/07/2025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5DF4E-4684-4A59-903E-8D71AACB5A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91645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30" y="10770172"/>
            <a:ext cx="24840367" cy="17970262"/>
          </a:xfrm>
        </p:spPr>
        <p:txBody>
          <a:bodyPr anchor="b"/>
          <a:lstStyle>
            <a:lvl1pPr>
              <a:defRPr sz="188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30" y="28910440"/>
            <a:ext cx="24840367" cy="9450136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>
                    <a:tint val="82000"/>
                  </a:schemeClr>
                </a:solidFill>
              </a:defRPr>
            </a:lvl1pPr>
            <a:lvl2pPr marL="1440043" indent="0">
              <a:buNone/>
              <a:defRPr sz="6299">
                <a:solidFill>
                  <a:schemeClr val="tx1">
                    <a:tint val="82000"/>
                  </a:schemeClr>
                </a:solidFill>
              </a:defRPr>
            </a:lvl2pPr>
            <a:lvl3pPr marL="2880086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3pPr>
            <a:lvl4pPr marL="4320129" indent="0">
              <a:buNone/>
              <a:defRPr sz="5040">
                <a:solidFill>
                  <a:schemeClr val="tx1">
                    <a:tint val="82000"/>
                  </a:schemeClr>
                </a:solidFill>
              </a:defRPr>
            </a:lvl4pPr>
            <a:lvl5pPr marL="5760171" indent="0">
              <a:buNone/>
              <a:defRPr sz="5040">
                <a:solidFill>
                  <a:schemeClr val="tx1">
                    <a:tint val="82000"/>
                  </a:schemeClr>
                </a:solidFill>
              </a:defRPr>
            </a:lvl5pPr>
            <a:lvl6pPr marL="7200214" indent="0">
              <a:buNone/>
              <a:defRPr sz="5040">
                <a:solidFill>
                  <a:schemeClr val="tx1">
                    <a:tint val="82000"/>
                  </a:schemeClr>
                </a:solidFill>
              </a:defRPr>
            </a:lvl6pPr>
            <a:lvl7pPr marL="8640257" indent="0">
              <a:buNone/>
              <a:defRPr sz="5040">
                <a:solidFill>
                  <a:schemeClr val="tx1">
                    <a:tint val="82000"/>
                  </a:schemeClr>
                </a:solidFill>
              </a:defRPr>
            </a:lvl7pPr>
            <a:lvl8pPr marL="10080300" indent="0">
              <a:buNone/>
              <a:defRPr sz="5040">
                <a:solidFill>
                  <a:schemeClr val="tx1">
                    <a:tint val="82000"/>
                  </a:schemeClr>
                </a:solidFill>
              </a:defRPr>
            </a:lvl8pPr>
            <a:lvl9pPr marL="11520343" indent="0">
              <a:buNone/>
              <a:defRPr sz="50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6AAB-42F6-4DEB-BC87-5C877A374739}" type="datetimeFigureOut">
              <a:rPr lang="en-IL" smtClean="0"/>
              <a:t>16/07/2025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5DF4E-4684-4A59-903E-8D71AACB5A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25628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11500170"/>
            <a:ext cx="12240181" cy="27410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11500170"/>
            <a:ext cx="12240181" cy="27410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6AAB-42F6-4DEB-BC87-5C877A374739}" type="datetimeFigureOut">
              <a:rPr lang="en-IL" smtClean="0"/>
              <a:t>16/07/2025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5DF4E-4684-4A59-903E-8D71AACB5A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26479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300044"/>
            <a:ext cx="24840367" cy="8350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4" y="10590160"/>
            <a:ext cx="12183928" cy="5190073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4" y="15780233"/>
            <a:ext cx="12183928" cy="23210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7" y="10590160"/>
            <a:ext cx="12243932" cy="5190073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7" y="15780233"/>
            <a:ext cx="12243932" cy="23210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6AAB-42F6-4DEB-BC87-5C877A374739}" type="datetimeFigureOut">
              <a:rPr lang="en-IL" smtClean="0"/>
              <a:t>16/07/2025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5DF4E-4684-4A59-903E-8D71AACB5A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5768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6AAB-42F6-4DEB-BC87-5C877A374739}" type="datetimeFigureOut">
              <a:rPr lang="en-IL" smtClean="0"/>
              <a:t>16/07/2025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5DF4E-4684-4A59-903E-8D71AACB5A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381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6AAB-42F6-4DEB-BC87-5C877A374739}" type="datetimeFigureOut">
              <a:rPr lang="en-IL" smtClean="0"/>
              <a:t>16/07/2025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5DF4E-4684-4A59-903E-8D71AACB5A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133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880042"/>
            <a:ext cx="9288887" cy="10080149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6220102"/>
            <a:ext cx="14580215" cy="30700453"/>
          </a:xfrm>
        </p:spPr>
        <p:txBody>
          <a:bodyPr/>
          <a:lstStyle>
            <a:lvl1pPr>
              <a:defRPr sz="10079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12960191"/>
            <a:ext cx="9288887" cy="24010358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6AAB-42F6-4DEB-BC87-5C877A374739}" type="datetimeFigureOut">
              <a:rPr lang="en-IL" smtClean="0"/>
              <a:t>16/07/2025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5DF4E-4684-4A59-903E-8D71AACB5A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14950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880042"/>
            <a:ext cx="9288887" cy="10080149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6220102"/>
            <a:ext cx="14580215" cy="30700453"/>
          </a:xfrm>
        </p:spPr>
        <p:txBody>
          <a:bodyPr anchor="t"/>
          <a:lstStyle>
            <a:lvl1pPr marL="0" indent="0">
              <a:buNone/>
              <a:defRPr sz="10079"/>
            </a:lvl1pPr>
            <a:lvl2pPr marL="1440043" indent="0">
              <a:buNone/>
              <a:defRPr sz="8819"/>
            </a:lvl2pPr>
            <a:lvl3pPr marL="2880086" indent="0">
              <a:buNone/>
              <a:defRPr sz="7559"/>
            </a:lvl3pPr>
            <a:lvl4pPr marL="4320129" indent="0">
              <a:buNone/>
              <a:defRPr sz="6299"/>
            </a:lvl4pPr>
            <a:lvl5pPr marL="5760171" indent="0">
              <a:buNone/>
              <a:defRPr sz="6299"/>
            </a:lvl5pPr>
            <a:lvl6pPr marL="7200214" indent="0">
              <a:buNone/>
              <a:defRPr sz="6299"/>
            </a:lvl6pPr>
            <a:lvl7pPr marL="8640257" indent="0">
              <a:buNone/>
              <a:defRPr sz="6299"/>
            </a:lvl7pPr>
            <a:lvl8pPr marL="10080300" indent="0">
              <a:buNone/>
              <a:defRPr sz="6299"/>
            </a:lvl8pPr>
            <a:lvl9pPr marL="11520343" indent="0">
              <a:buNone/>
              <a:defRPr sz="62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12960191"/>
            <a:ext cx="9288887" cy="24010358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6AAB-42F6-4DEB-BC87-5C877A374739}" type="datetimeFigureOut">
              <a:rPr lang="en-IL" smtClean="0"/>
              <a:t>16/07/2025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5DF4E-4684-4A59-903E-8D71AACB5A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327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2300044"/>
            <a:ext cx="24840367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11500170"/>
            <a:ext cx="24840367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40040601"/>
            <a:ext cx="6480096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8D6AAB-42F6-4DEB-BC87-5C877A374739}" type="datetimeFigureOut">
              <a:rPr lang="en-IL" smtClean="0"/>
              <a:t>16/07/2025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40040601"/>
            <a:ext cx="9720143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40040601"/>
            <a:ext cx="6480096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E5DF4E-4684-4A59-903E-8D71AACB5A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70544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880086" rtl="0" eaLnBrk="1" latinLnBrk="0" hangingPunct="1">
        <a:lnSpc>
          <a:spcPct val="90000"/>
        </a:lnSpc>
        <a:spcBef>
          <a:spcPct val="0"/>
        </a:spcBef>
        <a:buNone/>
        <a:defRPr sz="1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0021" indent="-720021" algn="l" defTabSz="2880086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600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600107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40150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80193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20236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60278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800321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403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80086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20129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60171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200214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40257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8030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203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3B0098-7A95-8EA6-463F-9F8BE10336F9}"/>
              </a:ext>
            </a:extLst>
          </p:cNvPr>
          <p:cNvSpPr/>
          <p:nvPr/>
        </p:nvSpPr>
        <p:spPr>
          <a:xfrm>
            <a:off x="0" y="-363259"/>
            <a:ext cx="28800425" cy="5125759"/>
          </a:xfrm>
          <a:prstGeom prst="rect">
            <a:avLst/>
          </a:prstGeom>
          <a:solidFill>
            <a:srgbClr val="2B2765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C0BDA2-6B0F-BEF8-9B82-B97B2E55C2C3}"/>
              </a:ext>
            </a:extLst>
          </p:cNvPr>
          <p:cNvSpPr/>
          <p:nvPr/>
        </p:nvSpPr>
        <p:spPr>
          <a:xfrm>
            <a:off x="10694842" y="279671"/>
            <a:ext cx="7802136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0" b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masis MT Pro Medium" panose="02040604050005020304" pitchFamily="18" charset="0"/>
                <a:cs typeface="DokChampa" panose="020B0502040204020203" pitchFamily="34" charset="-34"/>
              </a:rPr>
              <a:t>EyeNet</a:t>
            </a:r>
          </a:p>
        </p:txBody>
      </p:sp>
      <p:pic>
        <p:nvPicPr>
          <p:cNvPr id="11" name="Picture 10" descr="A logo of an eye with a blue circle and a blue circle&#10;&#10;AI-generated content may be incorrect.">
            <a:extLst>
              <a:ext uri="{FF2B5EF4-FFF2-40B4-BE49-F238E27FC236}">
                <a16:creationId xmlns:a16="http://schemas.microsoft.com/office/drawing/2014/main" id="{B3DE5A16-404B-623D-118B-F23FC5DBC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852" y="-636808"/>
            <a:ext cx="5125759" cy="51257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A6E2E2-C1CD-1B9F-A0B0-D95546629202}"/>
              </a:ext>
            </a:extLst>
          </p:cNvPr>
          <p:cNvSpPr txBox="1"/>
          <p:nvPr/>
        </p:nvSpPr>
        <p:spPr>
          <a:xfrm>
            <a:off x="4303712" y="3557185"/>
            <a:ext cx="2240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AI-Driven Early Eye Conditions Detection using Video Analysis</a:t>
            </a:r>
            <a:endParaRPr lang="en-IL" sz="600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F5A61E-51CB-6EB7-3A7D-9A932C97FEA5}"/>
              </a:ext>
            </a:extLst>
          </p:cNvPr>
          <p:cNvSpPr/>
          <p:nvPr/>
        </p:nvSpPr>
        <p:spPr>
          <a:xfrm>
            <a:off x="0" y="41180742"/>
            <a:ext cx="28800425" cy="2019896"/>
          </a:xfrm>
          <a:prstGeom prst="rect">
            <a:avLst/>
          </a:prstGeom>
          <a:solidFill>
            <a:srgbClr val="2B27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98AC4B-6B7A-0E6F-4345-703222AB6F94}"/>
              </a:ext>
            </a:extLst>
          </p:cNvPr>
          <p:cNvSpPr txBox="1"/>
          <p:nvPr/>
        </p:nvSpPr>
        <p:spPr>
          <a:xfrm>
            <a:off x="2435224" y="41652081"/>
            <a:ext cx="304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Gal Bitton</a:t>
            </a:r>
          </a:p>
          <a:p>
            <a:r>
              <a:rPr lang="en-US" sz="3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Ron Bendel</a:t>
            </a:r>
            <a:endParaRPr lang="en-IL" sz="320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13486C-02D2-262D-4EAE-2B26D681969C}"/>
              </a:ext>
            </a:extLst>
          </p:cNvPr>
          <p:cNvSpPr txBox="1"/>
          <p:nvPr/>
        </p:nvSpPr>
        <p:spPr>
          <a:xfrm>
            <a:off x="24193500" y="41652081"/>
            <a:ext cx="44545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Mrs. Elena Kremer</a:t>
            </a:r>
          </a:p>
          <a:p>
            <a:r>
              <a:rPr lang="en-US" sz="3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Dr. Dan Lemberg</a:t>
            </a:r>
            <a:endParaRPr lang="en-IL" sz="320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F77309-2297-7E99-02FD-5E0C67602A53}"/>
              </a:ext>
            </a:extLst>
          </p:cNvPr>
          <p:cNvSpPr txBox="1"/>
          <p:nvPr/>
        </p:nvSpPr>
        <p:spPr>
          <a:xfrm>
            <a:off x="21488401" y="41898303"/>
            <a:ext cx="255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Supervisors:</a:t>
            </a:r>
            <a:endParaRPr lang="en-IL" sz="320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D041B7-06D2-A845-ABAA-DC7B81162AFB}"/>
              </a:ext>
            </a:extLst>
          </p:cNvPr>
          <p:cNvSpPr txBox="1"/>
          <p:nvPr/>
        </p:nvSpPr>
        <p:spPr>
          <a:xfrm>
            <a:off x="227012" y="41847509"/>
            <a:ext cx="255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Students:</a:t>
            </a:r>
            <a:endParaRPr lang="en-IL" sz="320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4178058-F04E-3C20-EEE1-5FA1D62A45B2}"/>
              </a:ext>
            </a:extLst>
          </p:cNvPr>
          <p:cNvSpPr/>
          <p:nvPr/>
        </p:nvSpPr>
        <p:spPr>
          <a:xfrm>
            <a:off x="227008" y="12528752"/>
            <a:ext cx="28346401" cy="68198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D9A8C14-021F-3F56-3AD1-70AD30DBBFAA}"/>
              </a:ext>
            </a:extLst>
          </p:cNvPr>
          <p:cNvSpPr/>
          <p:nvPr/>
        </p:nvSpPr>
        <p:spPr>
          <a:xfrm>
            <a:off x="227008" y="19483500"/>
            <a:ext cx="10604711" cy="106538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374A0DB-61A4-A7EC-0D9D-70BCE877435F}"/>
              </a:ext>
            </a:extLst>
          </p:cNvPr>
          <p:cNvSpPr/>
          <p:nvPr/>
        </p:nvSpPr>
        <p:spPr>
          <a:xfrm>
            <a:off x="227009" y="30341350"/>
            <a:ext cx="28346401" cy="105931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53CBD0-90B3-F10F-542F-9DB238884086}"/>
              </a:ext>
            </a:extLst>
          </p:cNvPr>
          <p:cNvSpPr txBox="1"/>
          <p:nvPr/>
        </p:nvSpPr>
        <p:spPr>
          <a:xfrm>
            <a:off x="364485" y="5355994"/>
            <a:ext cx="83009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asis MT Pro Light" panose="02040304050005020304" pitchFamily="18" charset="0"/>
              </a:rPr>
              <a:t>Eyes are a sensitive organ and exposed to infections and bacteria.</a:t>
            </a:r>
          </a:p>
          <a:p>
            <a:r>
              <a:rPr lang="en-US" sz="2800" dirty="0">
                <a:latin typeface="Amasis MT Pro Light" panose="02040304050005020304" pitchFamily="18" charset="0"/>
              </a:rPr>
              <a:t>This leads to external eye diseases like:</a:t>
            </a:r>
            <a:endParaRPr lang="en-IL" sz="2800" dirty="0">
              <a:latin typeface="Amasis MT Pro Light" panose="02040304050005020304" pitchFamily="18" charset="0"/>
            </a:endParaRPr>
          </a:p>
        </p:txBody>
      </p:sp>
      <p:pic>
        <p:nvPicPr>
          <p:cNvPr id="25" name="Picture 24" descr="Close up of a person's eye&#10;&#10;AI-generated content may be incorrect.">
            <a:extLst>
              <a:ext uri="{FF2B5EF4-FFF2-40B4-BE49-F238E27FC236}">
                <a16:creationId xmlns:a16="http://schemas.microsoft.com/office/drawing/2014/main" id="{76103DD1-9591-24D5-6612-0D8506580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01" y="6980401"/>
            <a:ext cx="1354138" cy="1354138"/>
          </a:xfrm>
          <a:prstGeom prst="rect">
            <a:avLst/>
          </a:prstGeom>
        </p:spPr>
      </p:pic>
      <p:pic>
        <p:nvPicPr>
          <p:cNvPr id="27" name="Picture 26" descr="A close up of a red eye&#10;&#10;AI-generated content may be incorrect.">
            <a:extLst>
              <a:ext uri="{FF2B5EF4-FFF2-40B4-BE49-F238E27FC236}">
                <a16:creationId xmlns:a16="http://schemas.microsoft.com/office/drawing/2014/main" id="{86A2159B-B978-6737-E4B2-5BD3821EA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51" y="6980939"/>
            <a:ext cx="1353600" cy="1353600"/>
          </a:xfrm>
          <a:prstGeom prst="rect">
            <a:avLst/>
          </a:prstGeom>
        </p:spPr>
      </p:pic>
      <p:pic>
        <p:nvPicPr>
          <p:cNvPr id="29" name="Picture 28" descr="A close up of a person's eye&#10;&#10;AI-generated content may be incorrect.">
            <a:extLst>
              <a:ext uri="{FF2B5EF4-FFF2-40B4-BE49-F238E27FC236}">
                <a16:creationId xmlns:a16="http://schemas.microsoft.com/office/drawing/2014/main" id="{FD725F53-5A22-809A-F17C-18A7D94B5D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95" y="6980939"/>
            <a:ext cx="1353600" cy="1353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E6F8254-73D3-82FF-88A0-981799BB9D0B}"/>
              </a:ext>
            </a:extLst>
          </p:cNvPr>
          <p:cNvSpPr txBox="1"/>
          <p:nvPr/>
        </p:nvSpPr>
        <p:spPr>
          <a:xfrm>
            <a:off x="1327985" y="9249463"/>
            <a:ext cx="6451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masis MT Pro Medium" panose="02040604050005020304" pitchFamily="18" charset="0"/>
              </a:rPr>
              <a:t>Problems with current situation</a:t>
            </a:r>
            <a:endParaRPr lang="en-IL" sz="3200" b="1" dirty="0">
              <a:latin typeface="Amasis MT Pro Medium" panose="020406040500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44804C-D703-A6AF-4790-D545A1A570A6}"/>
              </a:ext>
            </a:extLst>
          </p:cNvPr>
          <p:cNvSpPr txBox="1"/>
          <p:nvPr/>
        </p:nvSpPr>
        <p:spPr>
          <a:xfrm>
            <a:off x="1283705" y="9901366"/>
            <a:ext cx="69266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sis MT Pro Light" panose="02040304050005020304" pitchFamily="18" charset="0"/>
              </a:rPr>
              <a:t>Diagnosis is slow and expensive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sis MT Pro Light" panose="02040304050005020304" pitchFamily="18" charset="0"/>
              </a:rPr>
              <a:t>Requires specialist equipment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sis MT Pro Light" panose="02040304050005020304" pitchFamily="18" charset="0"/>
              </a:rPr>
              <a:t>Inaccessible in remote areas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sis MT Pro Light" panose="02040304050005020304" pitchFamily="18" charset="0"/>
              </a:rPr>
              <a:t>Patients often diagnosed too late</a:t>
            </a:r>
            <a:endParaRPr lang="en-IL" sz="2800" dirty="0">
              <a:latin typeface="Amasis MT Pro Light" panose="020403040500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EF8270-9BCC-E326-2AD2-74109A9D5940}"/>
              </a:ext>
            </a:extLst>
          </p:cNvPr>
          <p:cNvSpPr txBox="1"/>
          <p:nvPr/>
        </p:nvSpPr>
        <p:spPr>
          <a:xfrm>
            <a:off x="725357" y="8334539"/>
            <a:ext cx="1556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 Medium" panose="02040604050005020304" pitchFamily="18" charset="0"/>
              </a:rPr>
              <a:t>Cataract</a:t>
            </a:r>
            <a:endParaRPr lang="en-IL" sz="2400" dirty="0">
              <a:latin typeface="Amasis MT Pro Medium" panose="020406040500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8BF84B-F581-00A0-6E27-CD8B18E1C972}"/>
              </a:ext>
            </a:extLst>
          </p:cNvPr>
          <p:cNvSpPr txBox="1"/>
          <p:nvPr/>
        </p:nvSpPr>
        <p:spPr>
          <a:xfrm>
            <a:off x="3075905" y="8334852"/>
            <a:ext cx="2339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 Medium" panose="02040604050005020304" pitchFamily="18" charset="0"/>
              </a:rPr>
              <a:t>Conjunctivitis</a:t>
            </a:r>
            <a:endParaRPr lang="en-IL" sz="2400" dirty="0">
              <a:latin typeface="Amasis MT Pro Medium" panose="020406040500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8EABFD-EB55-2173-B1C4-C76A65AD8E0A}"/>
              </a:ext>
            </a:extLst>
          </p:cNvPr>
          <p:cNvSpPr txBox="1"/>
          <p:nvPr/>
        </p:nvSpPr>
        <p:spPr>
          <a:xfrm>
            <a:off x="6586604" y="8314997"/>
            <a:ext cx="1120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 Medium" panose="02040604050005020304" pitchFamily="18" charset="0"/>
              </a:rPr>
              <a:t>Stye</a:t>
            </a:r>
            <a:endParaRPr lang="en-IL" sz="2400" dirty="0">
              <a:latin typeface="Amasis MT Pro Medium" panose="020406040500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A3B212-255F-118F-3BA1-130772FF4D4C}"/>
              </a:ext>
            </a:extLst>
          </p:cNvPr>
          <p:cNvSpPr txBox="1"/>
          <p:nvPr/>
        </p:nvSpPr>
        <p:spPr>
          <a:xfrm>
            <a:off x="11651611" y="5056364"/>
            <a:ext cx="416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masis MT Pro Medium" panose="02040604050005020304" pitchFamily="18" charset="0"/>
              </a:rPr>
              <a:t>Current Solutions</a:t>
            </a:r>
            <a:endParaRPr lang="en-IL" sz="3600" b="1" dirty="0">
              <a:latin typeface="Amasis MT Pro Medium" panose="02040604050005020304" pitchFamily="18" charset="0"/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37AF9B96-DDBD-226B-02F9-FCBAC1056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619243"/>
              </p:ext>
            </p:extLst>
          </p:nvPr>
        </p:nvGraphicFramePr>
        <p:xfrm>
          <a:off x="9281500" y="5886936"/>
          <a:ext cx="8300977" cy="61487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9006">
                  <a:extLst>
                    <a:ext uri="{9D8B030D-6E8A-4147-A177-3AD203B41FA5}">
                      <a16:colId xmlns:a16="http://schemas.microsoft.com/office/drawing/2014/main" val="1307198193"/>
                    </a:ext>
                  </a:extLst>
                </a:gridCol>
                <a:gridCol w="2055108">
                  <a:extLst>
                    <a:ext uri="{9D8B030D-6E8A-4147-A177-3AD203B41FA5}">
                      <a16:colId xmlns:a16="http://schemas.microsoft.com/office/drawing/2014/main" val="1756721511"/>
                    </a:ext>
                  </a:extLst>
                </a:gridCol>
                <a:gridCol w="2116165">
                  <a:extLst>
                    <a:ext uri="{9D8B030D-6E8A-4147-A177-3AD203B41FA5}">
                      <a16:colId xmlns:a16="http://schemas.microsoft.com/office/drawing/2014/main" val="560190918"/>
                    </a:ext>
                  </a:extLst>
                </a:gridCol>
                <a:gridCol w="2070698">
                  <a:extLst>
                    <a:ext uri="{9D8B030D-6E8A-4147-A177-3AD203B41FA5}">
                      <a16:colId xmlns:a16="http://schemas.microsoft.com/office/drawing/2014/main" val="1184828634"/>
                    </a:ext>
                  </a:extLst>
                </a:gridCol>
              </a:tblGrid>
              <a:tr h="8830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 dirty="0">
                          <a:effectLst/>
                          <a:latin typeface="Amasis MT Pro Light" panose="02040304050005020304" pitchFamily="18" charset="0"/>
                        </a:rPr>
                        <a:t>Feature</a:t>
                      </a:r>
                      <a:endParaRPr lang="en-IL" sz="2800" kern="100" dirty="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endParaRPr lang="en-IL" sz="18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endParaRPr lang="en-IL" sz="18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endParaRPr lang="en-IL" sz="18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5781968"/>
                  </a:ext>
                </a:extLst>
              </a:tr>
              <a:tr h="8830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 dirty="0">
                          <a:effectLst/>
                          <a:latin typeface="Amasis MT Pro Light" panose="02040304050005020304" pitchFamily="18" charset="0"/>
                        </a:rPr>
                        <a:t>Face Detection</a:t>
                      </a:r>
                      <a:endParaRPr lang="en-IL" sz="2800" kern="100" dirty="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>
                          <a:effectLst/>
                          <a:latin typeface="Amasis MT Pro Light" panose="02040304050005020304" pitchFamily="18" charset="0"/>
                        </a:rPr>
                        <a:t>None</a:t>
                      </a:r>
                      <a:endParaRPr lang="en-IL" sz="2800" kern="10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>
                          <a:effectLst/>
                          <a:latin typeface="Amasis MT Pro Light" panose="02040304050005020304" pitchFamily="18" charset="0"/>
                        </a:rPr>
                        <a:t>Retinal imaging only</a:t>
                      </a:r>
                      <a:endParaRPr lang="en-IL" sz="2800" kern="10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 dirty="0">
                          <a:effectLst/>
                          <a:latin typeface="Amasis MT Pro Light" panose="02040304050005020304" pitchFamily="18" charset="0"/>
                        </a:rPr>
                        <a:t>Static image detection</a:t>
                      </a:r>
                      <a:endParaRPr lang="en-IL" sz="2800" kern="100" dirty="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2929475"/>
                  </a:ext>
                </a:extLst>
              </a:tr>
              <a:tr h="13481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 dirty="0">
                          <a:effectLst/>
                          <a:latin typeface="Amasis MT Pro Light" panose="02040304050005020304" pitchFamily="18" charset="0"/>
                        </a:rPr>
                        <a:t>Eye Condition Detection</a:t>
                      </a:r>
                      <a:endParaRPr lang="en-IL" sz="2800" kern="100" dirty="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>
                          <a:effectLst/>
                          <a:latin typeface="Amasis MT Pro Light" panose="02040304050005020304" pitchFamily="18" charset="0"/>
                        </a:rPr>
                        <a:t>Leukocoria only</a:t>
                      </a:r>
                      <a:endParaRPr lang="en-IL" sz="2800" kern="10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>
                          <a:effectLst/>
                          <a:latin typeface="Amasis MT Pro Light" panose="02040304050005020304" pitchFamily="18" charset="0"/>
                        </a:rPr>
                        <a:t>Diabetic retinopathy</a:t>
                      </a:r>
                      <a:endParaRPr lang="en-IL" sz="2800" kern="10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 dirty="0">
                          <a:effectLst/>
                          <a:latin typeface="Amasis MT Pro Light" panose="02040304050005020304" pitchFamily="18" charset="0"/>
                        </a:rPr>
                        <a:t>Cataracts, Dry Eyes</a:t>
                      </a:r>
                      <a:endParaRPr lang="en-IL" sz="2800" kern="100" dirty="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5421589"/>
                  </a:ext>
                </a:extLst>
              </a:tr>
              <a:tr h="8830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 dirty="0">
                          <a:effectLst/>
                          <a:latin typeface="Amasis MT Pro Light" panose="02040304050005020304" pitchFamily="18" charset="0"/>
                        </a:rPr>
                        <a:t>Input Type</a:t>
                      </a:r>
                      <a:endParaRPr lang="en-IL" sz="2800" kern="100" dirty="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>
                          <a:effectLst/>
                          <a:latin typeface="Amasis MT Pro Light" panose="02040304050005020304" pitchFamily="18" charset="0"/>
                        </a:rPr>
                        <a:t>Casual photos</a:t>
                      </a:r>
                      <a:endParaRPr lang="en-IL" sz="2800" kern="10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>
                          <a:effectLst/>
                          <a:latin typeface="Amasis MT Pro Light" panose="02040304050005020304" pitchFamily="18" charset="0"/>
                        </a:rPr>
                        <a:t>Retinal images</a:t>
                      </a:r>
                      <a:endParaRPr lang="en-IL" sz="2800" kern="10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 dirty="0">
                          <a:effectLst/>
                          <a:latin typeface="Amasis MT Pro Light" panose="02040304050005020304" pitchFamily="18" charset="0"/>
                        </a:rPr>
                        <a:t>Static images</a:t>
                      </a:r>
                      <a:endParaRPr lang="en-IL" sz="2800" kern="100" dirty="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3848360"/>
                  </a:ext>
                </a:extLst>
              </a:tr>
              <a:tr h="8830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 dirty="0">
                          <a:effectLst/>
                          <a:latin typeface="Amasis MT Pro Light" panose="02040304050005020304" pitchFamily="18" charset="0"/>
                        </a:rPr>
                        <a:t>User-Friendly Interface</a:t>
                      </a:r>
                      <a:endParaRPr lang="en-IL" sz="2800" kern="100" dirty="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>
                          <a:effectLst/>
                          <a:latin typeface="Amasis MT Pro Light" panose="02040304050005020304" pitchFamily="18" charset="0"/>
                        </a:rPr>
                        <a:t>Yes</a:t>
                      </a:r>
                      <a:endParaRPr lang="en-IL" sz="2800" kern="10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>
                          <a:effectLst/>
                          <a:latin typeface="Amasis MT Pro Light" panose="02040304050005020304" pitchFamily="18" charset="0"/>
                        </a:rPr>
                        <a:t>Yes</a:t>
                      </a:r>
                      <a:endParaRPr lang="en-IL" sz="2800" kern="10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 dirty="0">
                          <a:effectLst/>
                          <a:latin typeface="Amasis MT Pro Light" panose="02040304050005020304" pitchFamily="18" charset="0"/>
                        </a:rPr>
                        <a:t>Yes</a:t>
                      </a:r>
                      <a:endParaRPr lang="en-IL" sz="2800" kern="100" dirty="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2834774"/>
                  </a:ext>
                </a:extLst>
              </a:tr>
              <a:tr h="4179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 dirty="0">
                          <a:effectLst/>
                          <a:latin typeface="Amasis MT Pro Light" panose="02040304050005020304" pitchFamily="18" charset="0"/>
                        </a:rPr>
                        <a:t>Cost</a:t>
                      </a:r>
                      <a:endParaRPr lang="en-IL" sz="2800" kern="100" dirty="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>
                          <a:effectLst/>
                          <a:latin typeface="Amasis MT Pro Light" panose="02040304050005020304" pitchFamily="18" charset="0"/>
                        </a:rPr>
                        <a:t>Free</a:t>
                      </a:r>
                      <a:endParaRPr lang="en-IL" sz="2800" kern="10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>
                          <a:effectLst/>
                          <a:latin typeface="Amasis MT Pro Light" panose="02040304050005020304" pitchFamily="18" charset="0"/>
                        </a:rPr>
                        <a:t>Paid</a:t>
                      </a:r>
                      <a:endParaRPr lang="en-IL" sz="2800" kern="10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 dirty="0">
                          <a:effectLst/>
                          <a:latin typeface="Amasis MT Pro Light" panose="02040304050005020304" pitchFamily="18" charset="0"/>
                        </a:rPr>
                        <a:t>Varies</a:t>
                      </a:r>
                      <a:endParaRPr lang="en-IL" sz="2800" kern="100" dirty="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2177239"/>
                  </a:ext>
                </a:extLst>
              </a:tr>
              <a:tr h="4179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 dirty="0">
                          <a:effectLst/>
                          <a:latin typeface="Amasis MT Pro Light" panose="02040304050005020304" pitchFamily="18" charset="0"/>
                        </a:rPr>
                        <a:t>Scalability</a:t>
                      </a:r>
                      <a:endParaRPr lang="en-IL" sz="2800" kern="100" dirty="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 dirty="0">
                          <a:effectLst/>
                          <a:latin typeface="Amasis MT Pro Light" panose="02040304050005020304" pitchFamily="18" charset="0"/>
                        </a:rPr>
                        <a:t>Low</a:t>
                      </a:r>
                      <a:endParaRPr lang="en-IL" sz="2800" kern="100" dirty="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 dirty="0">
                          <a:effectLst/>
                          <a:latin typeface="Amasis MT Pro Light" panose="02040304050005020304" pitchFamily="18" charset="0"/>
                        </a:rPr>
                        <a:t>Moderate</a:t>
                      </a:r>
                      <a:endParaRPr lang="en-IL" sz="2800" kern="100" dirty="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kern="100" dirty="0">
                          <a:effectLst/>
                          <a:latin typeface="Amasis MT Pro Light" panose="02040304050005020304" pitchFamily="18" charset="0"/>
                        </a:rPr>
                        <a:t>Moderate</a:t>
                      </a:r>
                      <a:endParaRPr lang="en-IL" sz="2800" kern="100" dirty="0">
                        <a:effectLst/>
                        <a:latin typeface="Amasis MT Pro Light" panose="020403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3455966"/>
                  </a:ext>
                </a:extLst>
              </a:tr>
            </a:tbl>
          </a:graphicData>
        </a:graphic>
      </p:graphicFrame>
      <p:pic>
        <p:nvPicPr>
          <p:cNvPr id="42" name="Picture 41">
            <a:extLst>
              <a:ext uri="{FF2B5EF4-FFF2-40B4-BE49-F238E27FC236}">
                <a16:creationId xmlns:a16="http://schemas.microsoft.com/office/drawing/2014/main" id="{CE59B295-168D-8791-00B5-63521DB7B0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2602" y="6049969"/>
            <a:ext cx="1915974" cy="584775"/>
          </a:xfrm>
          <a:prstGeom prst="rect">
            <a:avLst/>
          </a:prstGeom>
        </p:spPr>
      </p:pic>
      <p:pic>
        <p:nvPicPr>
          <p:cNvPr id="43" name="Picture 42" descr="The Bethesda Health Clinic implements AEYE Health's AI-based Screening  Technology to Provide the Working But Uninsured East Texans with Free  Diabetic Retinopathy Screenings">
            <a:extLst>
              <a:ext uri="{FF2B5EF4-FFF2-40B4-BE49-F238E27FC236}">
                <a16:creationId xmlns:a16="http://schemas.microsoft.com/office/drawing/2014/main" id="{FBE81B7E-267E-B88F-D7CA-6EEB540CBC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0" b="41750"/>
          <a:stretch/>
        </p:blipFill>
        <p:spPr bwMode="auto">
          <a:xfrm>
            <a:off x="13455736" y="6049970"/>
            <a:ext cx="2004060" cy="5777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D05750-77BC-8A06-7670-6007E34101C2}"/>
              </a:ext>
            </a:extLst>
          </p:cNvPr>
          <p:cNvSpPr/>
          <p:nvPr/>
        </p:nvSpPr>
        <p:spPr>
          <a:xfrm>
            <a:off x="15596956" y="6049969"/>
            <a:ext cx="1915974" cy="584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4" name="Picture 43" descr="MD EyeCare - makers of MDeyes and DRYeye Forte - Quality, Australian-Made  Eye Supplements">
            <a:extLst>
              <a:ext uri="{FF2B5EF4-FFF2-40B4-BE49-F238E27FC236}">
                <a16:creationId xmlns:a16="http://schemas.microsoft.com/office/drawing/2014/main" id="{78C67757-F5FB-640E-FCAE-80B5746C27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0269" y="6089423"/>
            <a:ext cx="1944633" cy="5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 descr="A red x on a black background&#10;&#10;AI-generated content may be incorrect.">
            <a:extLst>
              <a:ext uri="{FF2B5EF4-FFF2-40B4-BE49-F238E27FC236}">
                <a16:creationId xmlns:a16="http://schemas.microsoft.com/office/drawing/2014/main" id="{BB2906F8-C360-F82C-64D2-6D8AD9BB26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392" y="10002661"/>
            <a:ext cx="341166" cy="341166"/>
          </a:xfrm>
          <a:prstGeom prst="rect">
            <a:avLst/>
          </a:prstGeom>
        </p:spPr>
      </p:pic>
      <p:pic>
        <p:nvPicPr>
          <p:cNvPr id="49" name="Picture 48" descr="A red x on a black background&#10;&#10;AI-generated content may be incorrect.">
            <a:extLst>
              <a:ext uri="{FF2B5EF4-FFF2-40B4-BE49-F238E27FC236}">
                <a16:creationId xmlns:a16="http://schemas.microsoft.com/office/drawing/2014/main" id="{3A5034DC-773A-E1EB-8603-C7DCC24C5E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392" y="10419465"/>
            <a:ext cx="341166" cy="341166"/>
          </a:xfrm>
          <a:prstGeom prst="rect">
            <a:avLst/>
          </a:prstGeom>
        </p:spPr>
      </p:pic>
      <p:pic>
        <p:nvPicPr>
          <p:cNvPr id="50" name="Picture 49" descr="A red x on a black background&#10;&#10;AI-generated content may be incorrect.">
            <a:extLst>
              <a:ext uri="{FF2B5EF4-FFF2-40B4-BE49-F238E27FC236}">
                <a16:creationId xmlns:a16="http://schemas.microsoft.com/office/drawing/2014/main" id="{436411E9-04DE-1F9A-F30A-C319AC5737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57" y="10856665"/>
            <a:ext cx="341166" cy="341166"/>
          </a:xfrm>
          <a:prstGeom prst="rect">
            <a:avLst/>
          </a:prstGeom>
        </p:spPr>
      </p:pic>
      <p:pic>
        <p:nvPicPr>
          <p:cNvPr id="51" name="Picture 50" descr="A red x on a black background&#10;&#10;AI-generated content may be incorrect.">
            <a:extLst>
              <a:ext uri="{FF2B5EF4-FFF2-40B4-BE49-F238E27FC236}">
                <a16:creationId xmlns:a16="http://schemas.microsoft.com/office/drawing/2014/main" id="{27F74808-270B-2054-591D-EC04CCDE86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42" y="11256907"/>
            <a:ext cx="341166" cy="341166"/>
          </a:xfrm>
          <a:prstGeom prst="rect">
            <a:avLst/>
          </a:prstGeom>
        </p:spPr>
      </p:pic>
      <p:pic>
        <p:nvPicPr>
          <p:cNvPr id="53" name="Picture 52" descr="A logo of an eye with a blue circle and a blue circle&#10;&#10;AI-generated content may be incorrect.">
            <a:extLst>
              <a:ext uri="{FF2B5EF4-FFF2-40B4-BE49-F238E27FC236}">
                <a16:creationId xmlns:a16="http://schemas.microsoft.com/office/drawing/2014/main" id="{AA2DFBE9-70AF-7263-A421-694040D01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1" y="4836436"/>
            <a:ext cx="1982980" cy="198298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EE2C858-4098-F5E7-4CFE-0ED2D7E01AA0}"/>
              </a:ext>
            </a:extLst>
          </p:cNvPr>
          <p:cNvSpPr txBox="1"/>
          <p:nvPr/>
        </p:nvSpPr>
        <p:spPr>
          <a:xfrm>
            <a:off x="23112769" y="5261846"/>
            <a:ext cx="229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masis MT Pro Medium" panose="02040604050005020304" pitchFamily="18" charset="0"/>
              </a:rPr>
              <a:t>EyeNet</a:t>
            </a:r>
            <a:endParaRPr lang="en-IL" sz="4800" dirty="0">
              <a:latin typeface="Amasis MT Pro Medium" panose="020406040500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E9E3288-57A1-B99C-2079-39F59D824034}"/>
              </a:ext>
            </a:extLst>
          </p:cNvPr>
          <p:cNvSpPr txBox="1"/>
          <p:nvPr/>
        </p:nvSpPr>
        <p:spPr>
          <a:xfrm>
            <a:off x="19090728" y="6634743"/>
            <a:ext cx="96393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asis MT Pro Light" panose="02040304050005020304" pitchFamily="18" charset="0"/>
              </a:rPr>
              <a:t>A </a:t>
            </a:r>
            <a:r>
              <a:rPr lang="en-US" sz="2800" b="1" dirty="0">
                <a:latin typeface="Amasis MT Pro Light" panose="02040304050005020304" pitchFamily="18" charset="0"/>
              </a:rPr>
              <a:t>deep learning-based system</a:t>
            </a:r>
            <a:r>
              <a:rPr lang="en-US" sz="2800" dirty="0">
                <a:latin typeface="Amasis MT Pro Light" panose="02040304050005020304" pitchFamily="18" charset="0"/>
              </a:rPr>
              <a:t> for identifying and classifying external eye conditions such as, </a:t>
            </a:r>
            <a:r>
              <a:rPr lang="en-US" sz="2800" b="1" dirty="0">
                <a:latin typeface="Amasis MT Pro Light" panose="02040304050005020304" pitchFamily="18" charset="0"/>
              </a:rPr>
              <a:t>Cataracts, Conjunctivitis, Styes.</a:t>
            </a:r>
          </a:p>
          <a:p>
            <a:r>
              <a:rPr lang="en-US" sz="2800" dirty="0">
                <a:latin typeface="Amasis MT Pro Light" panose="02040304050005020304" pitchFamily="18" charset="0"/>
              </a:rPr>
              <a:t>D</a:t>
            </a:r>
            <a:r>
              <a:rPr lang="en-IL" sz="2800" dirty="0">
                <a:latin typeface="Amasis MT Pro Light" panose="02040304050005020304" pitchFamily="18" charset="0"/>
              </a:rPr>
              <a:t>elivered as an </a:t>
            </a:r>
            <a:r>
              <a:rPr lang="en-IL" sz="2800" b="1" dirty="0">
                <a:latin typeface="Amasis MT Pro Light" panose="02040304050005020304" pitchFamily="18" charset="0"/>
              </a:rPr>
              <a:t>end-to-end user-friendly</a:t>
            </a:r>
            <a:r>
              <a:rPr lang="en-US" sz="2800" b="1" dirty="0">
                <a:latin typeface="Amasis MT Pro Light" panose="02040304050005020304" pitchFamily="18" charset="0"/>
              </a:rPr>
              <a:t> </a:t>
            </a:r>
            <a:r>
              <a:rPr lang="en-US" sz="2800" dirty="0">
                <a:latin typeface="Amasis MT Pro Light" panose="02040304050005020304" pitchFamily="18" charset="0"/>
              </a:rPr>
              <a:t>web</a:t>
            </a:r>
            <a:r>
              <a:rPr lang="en-IL" sz="2800" dirty="0">
                <a:latin typeface="Amasis MT Pro Light" panose="02040304050005020304" pitchFamily="18" charset="0"/>
              </a:rPr>
              <a:t> application</a:t>
            </a:r>
            <a:r>
              <a:rPr lang="en-US" sz="2800" dirty="0">
                <a:latin typeface="Amasis MT Pro Light" panose="02040304050005020304" pitchFamily="18" charset="0"/>
              </a:rPr>
              <a:t>. </a:t>
            </a:r>
            <a:r>
              <a:rPr lang="en-IL" sz="2800" dirty="0">
                <a:latin typeface="Amasis MT Pro Light" panose="02040304050005020304" pitchFamily="18" charset="0"/>
              </a:rPr>
              <a:t>The core model is based on </a:t>
            </a:r>
            <a:r>
              <a:rPr lang="en-IL" sz="2800" b="1" dirty="0">
                <a:latin typeface="Amasis MT Pro Light" panose="02040304050005020304" pitchFamily="18" charset="0"/>
              </a:rPr>
              <a:t>DenseNet121</a:t>
            </a:r>
            <a:r>
              <a:rPr lang="en-IL" sz="2800" dirty="0">
                <a:latin typeface="Amasis MT Pro Light" panose="02040304050005020304" pitchFamily="18" charset="0"/>
              </a:rPr>
              <a:t>, enhanced with </a:t>
            </a:r>
            <a:r>
              <a:rPr lang="en-IL" sz="2800" b="1" dirty="0">
                <a:latin typeface="Amasis MT Pro Light" panose="02040304050005020304" pitchFamily="18" charset="0"/>
              </a:rPr>
              <a:t>attention mechanism</a:t>
            </a:r>
            <a:r>
              <a:rPr lang="en-US" sz="2800" b="1" dirty="0">
                <a:latin typeface="Amasis MT Pro Light" panose="02040304050005020304" pitchFamily="18" charset="0"/>
              </a:rPr>
              <a:t> </a:t>
            </a:r>
            <a:r>
              <a:rPr lang="en-US" sz="2800" dirty="0">
                <a:latin typeface="Amasis MT Pro Light" panose="02040304050005020304" pitchFamily="18" charset="0"/>
              </a:rPr>
              <a:t>and </a:t>
            </a:r>
            <a:r>
              <a:rPr lang="en-IL" sz="2800" dirty="0">
                <a:latin typeface="Amasis MT Pro Light" panose="02040304050005020304" pitchFamily="18" charset="0"/>
              </a:rPr>
              <a:t>trained of a dataset of over 13K images per class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FAE676-31BE-501E-D9DB-5C51DB08D9D2}"/>
              </a:ext>
            </a:extLst>
          </p:cNvPr>
          <p:cNvSpPr txBox="1"/>
          <p:nvPr/>
        </p:nvSpPr>
        <p:spPr>
          <a:xfrm>
            <a:off x="19090728" y="9248640"/>
            <a:ext cx="93570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sis MT Pro Light" panose="02040304050005020304" pitchFamily="18" charset="0"/>
              </a:rPr>
              <a:t>Support both static (image) and dynamic (video)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sis MT Pro Light" panose="02040304050005020304" pitchFamily="18" charset="0"/>
              </a:rPr>
              <a:t>Accepts external image or video of 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sis MT Pro Light" panose="02040304050005020304" pitchFamily="18" charset="0"/>
              </a:rPr>
              <a:t>Intuitive and easy for anyone to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sis MT Pro Light" panose="02040304050005020304" pitchFamily="18" charset="0"/>
              </a:rPr>
              <a:t>Free to use, accessible and cross-platform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sis MT Pro Light" panose="02040304050005020304" pitchFamily="18" charset="0"/>
              </a:rPr>
              <a:t>Achieved ~98% accuracy in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sis MT Pro Light" panose="02040304050005020304" pitchFamily="18" charset="0"/>
              </a:rPr>
              <a:t>No specialist equipment requires</a:t>
            </a:r>
          </a:p>
        </p:txBody>
      </p:sp>
      <p:pic>
        <p:nvPicPr>
          <p:cNvPr id="58" name="Picture 57" descr="A white check mark in a green circle&#10;&#10;AI-generated content may be incorrect.">
            <a:extLst>
              <a:ext uri="{FF2B5EF4-FFF2-40B4-BE49-F238E27FC236}">
                <a16:creationId xmlns:a16="http://schemas.microsoft.com/office/drawing/2014/main" id="{E38393E3-5C8C-B668-32F4-FDE3FC3BED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60" y="9355058"/>
            <a:ext cx="353729" cy="353729"/>
          </a:xfrm>
          <a:prstGeom prst="rect">
            <a:avLst/>
          </a:prstGeom>
        </p:spPr>
      </p:pic>
      <p:pic>
        <p:nvPicPr>
          <p:cNvPr id="60" name="Picture 59" descr="A white check mark in a green circle&#10;&#10;AI-generated content may be incorrect.">
            <a:extLst>
              <a:ext uri="{FF2B5EF4-FFF2-40B4-BE49-F238E27FC236}">
                <a16:creationId xmlns:a16="http://schemas.microsoft.com/office/drawing/2014/main" id="{B3C8E6B4-9981-1EAD-5987-B941B3458E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59" y="9801141"/>
            <a:ext cx="353729" cy="353729"/>
          </a:xfrm>
          <a:prstGeom prst="rect">
            <a:avLst/>
          </a:prstGeom>
        </p:spPr>
      </p:pic>
      <p:pic>
        <p:nvPicPr>
          <p:cNvPr id="61" name="Picture 60" descr="A white check mark in a green circle&#10;&#10;AI-generated content may be incorrect.">
            <a:extLst>
              <a:ext uri="{FF2B5EF4-FFF2-40B4-BE49-F238E27FC236}">
                <a16:creationId xmlns:a16="http://schemas.microsoft.com/office/drawing/2014/main" id="{156920CF-A2D0-D215-E6CE-3B98540382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59" y="10218695"/>
            <a:ext cx="353729" cy="353729"/>
          </a:xfrm>
          <a:prstGeom prst="rect">
            <a:avLst/>
          </a:prstGeom>
        </p:spPr>
      </p:pic>
      <p:pic>
        <p:nvPicPr>
          <p:cNvPr id="62" name="Picture 61" descr="A white check mark in a green circle&#10;&#10;AI-generated content may be incorrect.">
            <a:extLst>
              <a:ext uri="{FF2B5EF4-FFF2-40B4-BE49-F238E27FC236}">
                <a16:creationId xmlns:a16="http://schemas.microsoft.com/office/drawing/2014/main" id="{22779556-52CD-3701-B482-4038021E8F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59" y="10641780"/>
            <a:ext cx="353729" cy="353729"/>
          </a:xfrm>
          <a:prstGeom prst="rect">
            <a:avLst/>
          </a:prstGeom>
        </p:spPr>
      </p:pic>
      <p:pic>
        <p:nvPicPr>
          <p:cNvPr id="63" name="Picture 62" descr="A white check mark in a green circle&#10;&#10;AI-generated content may be incorrect.">
            <a:extLst>
              <a:ext uri="{FF2B5EF4-FFF2-40B4-BE49-F238E27FC236}">
                <a16:creationId xmlns:a16="http://schemas.microsoft.com/office/drawing/2014/main" id="{0F178538-031A-0B62-242D-2B852AEFA5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59" y="11064865"/>
            <a:ext cx="353729" cy="353729"/>
          </a:xfrm>
          <a:prstGeom prst="rect">
            <a:avLst/>
          </a:prstGeom>
        </p:spPr>
      </p:pic>
      <p:pic>
        <p:nvPicPr>
          <p:cNvPr id="64" name="Picture 63" descr="A white check mark in a green circle&#10;&#10;AI-generated content may be incorrect.">
            <a:extLst>
              <a:ext uri="{FF2B5EF4-FFF2-40B4-BE49-F238E27FC236}">
                <a16:creationId xmlns:a16="http://schemas.microsoft.com/office/drawing/2014/main" id="{5E491D0C-2916-9CD4-52BE-C81B416A5E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59" y="11495580"/>
            <a:ext cx="353729" cy="353729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F49E94-21C7-2103-2EA5-91B3E1B37D2E}"/>
              </a:ext>
            </a:extLst>
          </p:cNvPr>
          <p:cNvCxnSpPr/>
          <p:nvPr/>
        </p:nvCxnSpPr>
        <p:spPr>
          <a:xfrm>
            <a:off x="227009" y="12300155"/>
            <a:ext cx="283464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6731258-1A13-C7FF-762D-EE4A588D8741}"/>
              </a:ext>
            </a:extLst>
          </p:cNvPr>
          <p:cNvSpPr txBox="1"/>
          <p:nvPr/>
        </p:nvSpPr>
        <p:spPr>
          <a:xfrm>
            <a:off x="12637753" y="12726336"/>
            <a:ext cx="364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masis MT Pro Medium" panose="02040604050005020304" pitchFamily="18" charset="0"/>
              </a:rPr>
              <a:t>Architecture</a:t>
            </a:r>
            <a:endParaRPr lang="en-IL" sz="4800" b="1" dirty="0">
              <a:latin typeface="Amasis MT Pro Medium" panose="02040604050005020304" pitchFamily="18" charset="0"/>
            </a:endParaRPr>
          </a:p>
        </p:txBody>
      </p:sp>
      <p:pic>
        <p:nvPicPr>
          <p:cNvPr id="71" name="Picture 70" descr="A diagram of a diagram of different colored squares">
            <a:extLst>
              <a:ext uri="{FF2B5EF4-FFF2-40B4-BE49-F238E27FC236}">
                <a16:creationId xmlns:a16="http://schemas.microsoft.com/office/drawing/2014/main" id="{218FE94E-5520-6CA0-BBD6-00D40819FD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40" b="10713"/>
          <a:stretch>
            <a:fillRect/>
          </a:stretch>
        </p:blipFill>
        <p:spPr>
          <a:xfrm>
            <a:off x="2665512" y="13497131"/>
            <a:ext cx="23860796" cy="5531725"/>
          </a:xfrm>
          <a:prstGeom prst="rect">
            <a:avLst/>
          </a:prstGeom>
        </p:spPr>
      </p:pic>
      <p:pic>
        <p:nvPicPr>
          <p:cNvPr id="73" name="Picture 72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42FB5007-472F-3EFC-2FC8-D68859E5EB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90" y="20351127"/>
            <a:ext cx="9281745" cy="93600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D8704D8-5BBB-B195-D1F8-003F8A141061}"/>
              </a:ext>
            </a:extLst>
          </p:cNvPr>
          <p:cNvSpPr txBox="1"/>
          <p:nvPr/>
        </p:nvSpPr>
        <p:spPr>
          <a:xfrm>
            <a:off x="1442025" y="19544020"/>
            <a:ext cx="9259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masis MT Pro Medium" panose="02040604050005020304" pitchFamily="18" charset="0"/>
              </a:rPr>
              <a:t>System Architecture Diagram</a:t>
            </a:r>
            <a:endParaRPr lang="en-IL" sz="4800" b="1" dirty="0">
              <a:latin typeface="Amasis MT Pro Medium" panose="02040604050005020304" pitchFamily="18" charset="0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DC241DB7-CFD5-2856-05DE-6FA09B061D90}"/>
              </a:ext>
            </a:extLst>
          </p:cNvPr>
          <p:cNvSpPr/>
          <p:nvPr/>
        </p:nvSpPr>
        <p:spPr>
          <a:xfrm>
            <a:off x="10975423" y="19483500"/>
            <a:ext cx="17597986" cy="106538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9E3D53-8358-3D44-D87C-DB3BAF5E7578}"/>
              </a:ext>
            </a:extLst>
          </p:cNvPr>
          <p:cNvSpPr txBox="1"/>
          <p:nvPr/>
        </p:nvSpPr>
        <p:spPr>
          <a:xfrm>
            <a:off x="17173798" y="19544019"/>
            <a:ext cx="5201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masis MT Pro Medium" panose="02040604050005020304" pitchFamily="18" charset="0"/>
              </a:rPr>
              <a:t>Pipeline Diagram</a:t>
            </a:r>
            <a:endParaRPr lang="en-IL" sz="4800" b="1" dirty="0">
              <a:latin typeface="Amasis MT Pro Medium" panose="020406040500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32F1F6-38AB-EA40-DFAD-818B559E8BD1}"/>
              </a:ext>
            </a:extLst>
          </p:cNvPr>
          <p:cNvSpPr txBox="1"/>
          <p:nvPr/>
        </p:nvSpPr>
        <p:spPr>
          <a:xfrm>
            <a:off x="12315559" y="30391979"/>
            <a:ext cx="2280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masis MT Pro Medium" panose="02040604050005020304" pitchFamily="18" charset="0"/>
              </a:rPr>
              <a:t>Results</a:t>
            </a:r>
            <a:endParaRPr lang="en-IL" sz="4800" b="1" dirty="0">
              <a:latin typeface="Amasis MT Pro Medium" panose="02040604050005020304" pitchFamily="18" charset="0"/>
            </a:endParaRPr>
          </a:p>
        </p:txBody>
      </p:sp>
      <p:pic>
        <p:nvPicPr>
          <p:cNvPr id="79" name="Picture 78" descr="A diagram of a person's face&#10;&#10;AI-generated content may be incorrect.">
            <a:extLst>
              <a:ext uri="{FF2B5EF4-FFF2-40B4-BE49-F238E27FC236}">
                <a16:creationId xmlns:a16="http://schemas.microsoft.com/office/drawing/2014/main" id="{94AEE8B4-8039-15AB-EBF2-BCF76A3E94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050" y="20903287"/>
            <a:ext cx="15790732" cy="877113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32991E0-B6A2-29D5-CFAC-9458E1197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03"/>
          <a:stretch>
            <a:fillRect/>
          </a:stretch>
        </p:blipFill>
        <p:spPr bwMode="auto">
          <a:xfrm>
            <a:off x="1327985" y="35795403"/>
            <a:ext cx="7580174" cy="49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>
            <a:extLst>
              <a:ext uri="{FF2B5EF4-FFF2-40B4-BE49-F238E27FC236}">
                <a16:creationId xmlns:a16="http://schemas.microsoft.com/office/drawing/2014/main" id="{AE236742-1443-8F5D-8A57-F18B567A2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449770" y="30741145"/>
            <a:ext cx="7490188" cy="49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7AEFE479-10E2-528F-D587-D75DFF9F5D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74"/>
          <a:stretch>
            <a:fillRect/>
          </a:stretch>
        </p:blipFill>
        <p:spPr>
          <a:xfrm>
            <a:off x="9470238" y="34132306"/>
            <a:ext cx="9933550" cy="6577098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7225515D-CEB3-DC8E-A963-1129202FEBB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274719" y="30713662"/>
            <a:ext cx="7102812" cy="2459975"/>
          </a:xfrm>
          <a:prstGeom prst="rect">
            <a:avLst/>
          </a:prstGeom>
        </p:spPr>
      </p:pic>
      <p:pic>
        <p:nvPicPr>
          <p:cNvPr id="92" name="Picture 91" descr="A graph of different colored bars">
            <a:extLst>
              <a:ext uri="{FF2B5EF4-FFF2-40B4-BE49-F238E27FC236}">
                <a16:creationId xmlns:a16="http://schemas.microsoft.com/office/drawing/2014/main" id="{CBD1056C-A5C6-680F-6B21-9127B11D2D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31" t="4149" b="73622"/>
          <a:stretch>
            <a:fillRect/>
          </a:stretch>
        </p:blipFill>
        <p:spPr>
          <a:xfrm>
            <a:off x="18687655" y="39167062"/>
            <a:ext cx="1492246" cy="141806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DECFEF8C-DA8C-A0EA-557B-C2921A80C6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53659" y="37959788"/>
            <a:ext cx="7123872" cy="246132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A58AE34-8F88-2795-D85E-4F28E3C3B03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223669" y="35566175"/>
            <a:ext cx="7126986" cy="24624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0A885E8C-5C9E-D6E5-A69D-FC399B6A10B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250545" y="33138706"/>
            <a:ext cx="7126986" cy="2462400"/>
          </a:xfrm>
          <a:prstGeom prst="rect">
            <a:avLst/>
          </a:prstGeom>
        </p:spPr>
      </p:pic>
      <p:pic>
        <p:nvPicPr>
          <p:cNvPr id="101" name="Picture 100" descr="A blue and white sign with white text&#10;&#10;Description automatically generated">
            <a:extLst>
              <a:ext uri="{FF2B5EF4-FFF2-40B4-BE49-F238E27FC236}">
                <a16:creationId xmlns:a16="http://schemas.microsoft.com/office/drawing/2014/main" id="{C52293DD-B581-878C-B6C4-99FB0B0B3D6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431" y="41208889"/>
            <a:ext cx="7856669" cy="196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8DBEF05-49F3-D8B8-8EEC-497C8F3D1427}"/>
              </a:ext>
            </a:extLst>
          </p:cNvPr>
          <p:cNvSpPr txBox="1"/>
          <p:nvPr/>
        </p:nvSpPr>
        <p:spPr>
          <a:xfrm>
            <a:off x="8993265" y="31222976"/>
            <a:ext cx="11186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asis MT Pro Light" panose="02040304050005020304" pitchFamily="18" charset="0"/>
              </a:rPr>
              <a:t>The model learned to focus on the most relevant eye regions, improving accuracy from 91% to </a:t>
            </a:r>
            <a:r>
              <a:rPr lang="en-US" sz="2800" b="1" dirty="0">
                <a:latin typeface="Amasis MT Pro Light" panose="02040304050005020304" pitchFamily="18" charset="0"/>
              </a:rPr>
              <a:t>98%</a:t>
            </a:r>
            <a:r>
              <a:rPr lang="en-US" sz="2800" dirty="0">
                <a:latin typeface="Amasis MT Pro Light" panose="02040304050005020304" pitchFamily="18" charset="0"/>
              </a:rPr>
              <a:t>. We believe a larger dataset could further enhance performance.</a:t>
            </a:r>
            <a:endParaRPr lang="en-IL" sz="2800" dirty="0">
              <a:latin typeface="Amasis MT Pro Light" panose="02040304050005020304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E7716BE-1E56-94D1-FD01-414FA31E9445}"/>
              </a:ext>
            </a:extLst>
          </p:cNvPr>
          <p:cNvSpPr txBox="1"/>
          <p:nvPr/>
        </p:nvSpPr>
        <p:spPr>
          <a:xfrm>
            <a:off x="8964132" y="32804339"/>
            <a:ext cx="11091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asis MT Pro Light" panose="02040304050005020304" pitchFamily="18" charset="0"/>
              </a:rPr>
              <a:t>As we expected, </a:t>
            </a:r>
            <a:r>
              <a:rPr lang="en-US" sz="2800" b="1" dirty="0">
                <a:latin typeface="Amasis MT Pro Light" panose="02040304050005020304" pitchFamily="18" charset="0"/>
              </a:rPr>
              <a:t>cataract</a:t>
            </a:r>
            <a:r>
              <a:rPr lang="en-US" sz="2800" dirty="0">
                <a:latin typeface="Amasis MT Pro Light" panose="02040304050005020304" pitchFamily="18" charset="0"/>
              </a:rPr>
              <a:t> was the most challenging condition to classify, while </a:t>
            </a:r>
            <a:r>
              <a:rPr lang="en-US" sz="2800" b="1" dirty="0">
                <a:latin typeface="Amasis MT Pro Light" panose="02040304050005020304" pitchFamily="18" charset="0"/>
              </a:rPr>
              <a:t>stye</a:t>
            </a:r>
            <a:r>
              <a:rPr lang="en-US" sz="2800" dirty="0">
                <a:latin typeface="Amasis MT Pro Light" panose="02040304050005020304" pitchFamily="18" charset="0"/>
              </a:rPr>
              <a:t> achieved the highest and most consistent performance.</a:t>
            </a:r>
            <a:endParaRPr lang="en-IL" sz="2800" dirty="0">
              <a:latin typeface="Amasis MT Pro Light" panose="02040304050005020304" pitchFamily="18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B1D8479-900B-BBE9-BEA0-ACB3E90288EB}"/>
              </a:ext>
            </a:extLst>
          </p:cNvPr>
          <p:cNvSpPr txBox="1"/>
          <p:nvPr/>
        </p:nvSpPr>
        <p:spPr>
          <a:xfrm>
            <a:off x="22764751" y="20051604"/>
            <a:ext cx="5201236" cy="2677656"/>
          </a:xfrm>
          <a:prstGeom prst="wedgeRectCallou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asis MT Pro Light" panose="02040304050005020304" pitchFamily="18" charset="0"/>
              </a:rPr>
              <a:t>For </a:t>
            </a:r>
            <a:r>
              <a:rPr lang="en-US" sz="2800" u="sng" dirty="0">
                <a:latin typeface="Amasis MT Pro Light" panose="02040304050005020304" pitchFamily="18" charset="0"/>
              </a:rPr>
              <a:t>snapshot or recorded video</a:t>
            </a:r>
            <a:r>
              <a:rPr lang="en-US" sz="2800" dirty="0">
                <a:latin typeface="Amasis MT Pro Light" panose="02040304050005020304" pitchFamily="18" charset="0"/>
              </a:rPr>
              <a:t>, the full pipeline is executed to detect and crop eye regions.</a:t>
            </a:r>
          </a:p>
          <a:p>
            <a:r>
              <a:rPr lang="en-US" sz="2800" dirty="0">
                <a:latin typeface="Amasis MT Pro Light" panose="02040304050005020304" pitchFamily="18" charset="0"/>
              </a:rPr>
              <a:t>For </a:t>
            </a:r>
            <a:r>
              <a:rPr lang="en-US" sz="2800" u="sng" dirty="0">
                <a:latin typeface="Amasis MT Pro Light" panose="02040304050005020304" pitchFamily="18" charset="0"/>
              </a:rPr>
              <a:t>uploaded images</a:t>
            </a:r>
            <a:r>
              <a:rPr lang="en-US" sz="2800" dirty="0">
                <a:latin typeface="Amasis MT Pro Light" panose="02040304050005020304" pitchFamily="18" charset="0"/>
              </a:rPr>
              <a:t>, we assume the client provides already-cropped eye images.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F06B5B8-87C6-5BF9-3E92-B6F4EC450266}"/>
              </a:ext>
            </a:extLst>
          </p:cNvPr>
          <p:cNvCxnSpPr/>
          <p:nvPr/>
        </p:nvCxnSpPr>
        <p:spPr>
          <a:xfrm>
            <a:off x="18248588" y="4762500"/>
            <a:ext cx="0" cy="753765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A yellow arrow pointing to the left&#10;&#10;AI-generated content may be incorrect.">
            <a:extLst>
              <a:ext uri="{FF2B5EF4-FFF2-40B4-BE49-F238E27FC236}">
                <a16:creationId xmlns:a16="http://schemas.microsoft.com/office/drawing/2014/main" id="{3D62ED24-1C89-C40A-FC3C-AA7C7ED99B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3073">
            <a:off x="17697573" y="8469121"/>
            <a:ext cx="1102031" cy="1102031"/>
          </a:xfrm>
          <a:prstGeom prst="rect">
            <a:avLst/>
          </a:prstGeom>
        </p:spPr>
      </p:pic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20F5FF6-3627-5E02-93D0-D3380DAD0C12}"/>
              </a:ext>
            </a:extLst>
          </p:cNvPr>
          <p:cNvCxnSpPr/>
          <p:nvPr/>
        </p:nvCxnSpPr>
        <p:spPr>
          <a:xfrm>
            <a:off x="8352135" y="4762499"/>
            <a:ext cx="0" cy="753765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yellow arrow pointing to the left&#10;&#10;AI-generated content may be incorrect.">
            <a:extLst>
              <a:ext uri="{FF2B5EF4-FFF2-40B4-BE49-F238E27FC236}">
                <a16:creationId xmlns:a16="http://schemas.microsoft.com/office/drawing/2014/main" id="{846105D6-F8C3-BC7E-0A6B-2E77F356C48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3073">
            <a:off x="7783382" y="8493832"/>
            <a:ext cx="1102031" cy="1102031"/>
          </a:xfrm>
          <a:prstGeom prst="rect">
            <a:avLst/>
          </a:prstGeom>
        </p:spPr>
      </p:pic>
      <p:pic>
        <p:nvPicPr>
          <p:cNvPr id="110" name="Picture 10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A57A1E-A3A8-4E24-BEB6-A5D6517FCF7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792" y="20509925"/>
            <a:ext cx="3486732" cy="357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94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2056</TotalTime>
  <Words>302</Words>
  <Application>Microsoft Office PowerPoint</Application>
  <PresentationFormat>Custom</PresentationFormat>
  <Paragraphs>62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Amasis MT Pro Light</vt:lpstr>
      <vt:lpstr>Amasis MT Pro Medium</vt:lpstr>
      <vt:lpstr>Aptos</vt:lpstr>
      <vt:lpstr>Aptos Display</vt:lpstr>
      <vt:lpstr>Arial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גל ביטון</dc:creator>
  <cp:lastModifiedBy>גל ביטון</cp:lastModifiedBy>
  <cp:revision>28</cp:revision>
  <dcterms:created xsi:type="dcterms:W3CDTF">2025-07-16T15:37:13Z</dcterms:created>
  <dcterms:modified xsi:type="dcterms:W3CDTF">2025-07-18T01:54:13Z</dcterms:modified>
</cp:coreProperties>
</file>